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8"/>
    <p:sldId id="257" r:id="rId39"/>
    <p:sldId id="258" r:id="rId40"/>
    <p:sldId id="259" r:id="rId41"/>
    <p:sldId id="260" r:id="rId42"/>
    <p:sldId id="261" r:id="rId43"/>
    <p:sldId id="262" r:id="rId44"/>
    <p:sldId id="263" r:id="rId45"/>
    <p:sldId id="264" r:id="rId46"/>
    <p:sldId id="265" r:id="rId47"/>
    <p:sldId id="266" r:id="rId48"/>
  </p:sldIdLst>
  <p:sldSz cx="18288000" cy="10287000"/>
  <p:notesSz cx="6858000" cy="9144000"/>
  <p:embeddedFontLst>
    <p:embeddedFont>
      <p:font typeface="Anonymous Pro" charset="1" panose="02060609030202000504"/>
      <p:regular r:id="rId6"/>
    </p:embeddedFont>
    <p:embeddedFont>
      <p:font typeface="Anonymous Pro Bold" charset="1" panose="02060809030202000504"/>
      <p:regular r:id="rId7"/>
    </p:embeddedFont>
    <p:embeddedFont>
      <p:font typeface="Anonymous Pro Italics" charset="1" panose="02060609030202000504"/>
      <p:regular r:id="rId8"/>
    </p:embeddedFont>
    <p:embeddedFont>
      <p:font typeface="Anonymous Pro Bold Italics" charset="1" panose="020608090302020005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Open Sans Extra Bold" charset="1" panose="020B0906030804020204"/>
      <p:regular r:id="rId14"/>
    </p:embeddedFont>
    <p:embeddedFont>
      <p:font typeface="Open Sans Extra Bold Italics" charset="1" panose="020B0906030804020204"/>
      <p:regular r:id="rId15"/>
    </p:embeddedFont>
    <p:embeddedFont>
      <p:font typeface="Public Sans" charset="1" panose="00000000000000000000"/>
      <p:regular r:id="rId16"/>
    </p:embeddedFont>
    <p:embeddedFont>
      <p:font typeface="Public Sans Bold" charset="1" panose="00000000000000000000"/>
      <p:regular r:id="rId17"/>
    </p:embeddedFont>
    <p:embeddedFont>
      <p:font typeface="Public Sans Italics" charset="1" panose="00000000000000000000"/>
      <p:regular r:id="rId18"/>
    </p:embeddedFont>
    <p:embeddedFont>
      <p:font typeface="Public Sans Bold Italics" charset="1" panose="00000000000000000000"/>
      <p:regular r:id="rId19"/>
    </p:embeddedFont>
    <p:embeddedFont>
      <p:font typeface="Public Sans Thin" charset="1" panose="00000000000000000000"/>
      <p:regular r:id="rId20"/>
    </p:embeddedFont>
    <p:embeddedFont>
      <p:font typeface="Public Sans Thin Italics" charset="1" panose="00000000000000000000"/>
      <p:regular r:id="rId21"/>
    </p:embeddedFont>
    <p:embeddedFont>
      <p:font typeface="Public Sans Medium" charset="1" panose="00000000000000000000"/>
      <p:regular r:id="rId22"/>
    </p:embeddedFont>
    <p:embeddedFont>
      <p:font typeface="Public Sans Medium Italics" charset="1" panose="00000000000000000000"/>
      <p:regular r:id="rId23"/>
    </p:embeddedFont>
    <p:embeddedFont>
      <p:font typeface="Public Sans Heavy" charset="1" panose="00000000000000000000"/>
      <p:regular r:id="rId24"/>
    </p:embeddedFont>
    <p:embeddedFont>
      <p:font typeface="Public Sans Heavy Italics" charset="1" panose="00000000000000000000"/>
      <p:regular r:id="rId25"/>
    </p:embeddedFont>
    <p:embeddedFont>
      <p:font typeface="Agrandir" charset="1" panose="00000500000000000000"/>
      <p:regular r:id="rId26"/>
    </p:embeddedFont>
    <p:embeddedFont>
      <p:font typeface="Agrandir Bold" charset="1" panose="00000800000000000000"/>
      <p:regular r:id="rId27"/>
    </p:embeddedFont>
    <p:embeddedFont>
      <p:font typeface="Agrandir Italics" charset="1" panose="00000500000000000000"/>
      <p:regular r:id="rId28"/>
    </p:embeddedFont>
    <p:embeddedFont>
      <p:font typeface="Agrandir Bold Italics" charset="1" panose="00000800000000000000"/>
      <p:regular r:id="rId29"/>
    </p:embeddedFont>
    <p:embeddedFont>
      <p:font typeface="Agrandir Thin" charset="1" panose="00000200000000000000"/>
      <p:regular r:id="rId30"/>
    </p:embeddedFont>
    <p:embeddedFont>
      <p:font typeface="Agrandir Thin Italics" charset="1" panose="00000200000000000000"/>
      <p:regular r:id="rId31"/>
    </p:embeddedFont>
    <p:embeddedFont>
      <p:font typeface="Agrandir Medium" charset="1" panose="00000600000000000000"/>
      <p:regular r:id="rId32"/>
    </p:embeddedFont>
    <p:embeddedFont>
      <p:font typeface="Agrandir Medium Italics" charset="1" panose="00000600000000000000"/>
      <p:regular r:id="rId33"/>
    </p:embeddedFont>
    <p:embeddedFont>
      <p:font typeface="Agrandir Ultra-Bold" charset="1" panose="00000A00000000000000"/>
      <p:regular r:id="rId34"/>
    </p:embeddedFont>
    <p:embeddedFont>
      <p:font typeface="Agrandir Ultra-Bold Italics" charset="1" panose="00000A00000000000000"/>
      <p:regular r:id="rId35"/>
    </p:embeddedFont>
    <p:embeddedFont>
      <p:font typeface="Agrandir Heavy" charset="1" panose="00000900000000000000"/>
      <p:regular r:id="rId36"/>
    </p:embeddedFont>
    <p:embeddedFont>
      <p:font typeface="Agrandir Heavy Italics" charset="1" panose="0000090000000000000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slides/slide1.xml" Type="http://schemas.openxmlformats.org/officeDocument/2006/relationships/slide"/><Relationship Id="rId39" Target="slides/slide2.xml" Type="http://schemas.openxmlformats.org/officeDocument/2006/relationships/slide"/><Relationship Id="rId4" Target="theme/theme1.xml" Type="http://schemas.openxmlformats.org/officeDocument/2006/relationships/theme"/><Relationship Id="rId40" Target="slides/slide3.xml" Type="http://schemas.openxmlformats.org/officeDocument/2006/relationships/slide"/><Relationship Id="rId41" Target="slides/slide4.xml" Type="http://schemas.openxmlformats.org/officeDocument/2006/relationships/slide"/><Relationship Id="rId42" Target="slides/slide5.xml" Type="http://schemas.openxmlformats.org/officeDocument/2006/relationships/slide"/><Relationship Id="rId43" Target="slides/slide6.xml" Type="http://schemas.openxmlformats.org/officeDocument/2006/relationships/slide"/><Relationship Id="rId44" Target="slides/slide7.xml" Type="http://schemas.openxmlformats.org/officeDocument/2006/relationships/slide"/><Relationship Id="rId45" Target="slides/slide8.xml" Type="http://schemas.openxmlformats.org/officeDocument/2006/relationships/slide"/><Relationship Id="rId46" Target="slides/slide9.xml" Type="http://schemas.openxmlformats.org/officeDocument/2006/relationships/slide"/><Relationship Id="rId47" Target="slides/slide10.xml" Type="http://schemas.openxmlformats.org/officeDocument/2006/relationships/slide"/><Relationship Id="rId48" Target="slides/slide1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sv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10265" y="3279336"/>
            <a:ext cx="8275639" cy="6790303"/>
            <a:chOff x="0" y="0"/>
            <a:chExt cx="2179592" cy="17883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79592" cy="1788393"/>
            </a:xfrm>
            <a:custGeom>
              <a:avLst/>
              <a:gdLst/>
              <a:ahLst/>
              <a:cxnLst/>
              <a:rect r="r" b="b" t="t" l="l"/>
              <a:pathLst>
                <a:path h="1788393" w="2179592">
                  <a:moveTo>
                    <a:pt x="0" y="0"/>
                  </a:moveTo>
                  <a:lnTo>
                    <a:pt x="2179592" y="0"/>
                  </a:lnTo>
                  <a:lnTo>
                    <a:pt x="2179592" y="1788393"/>
                  </a:lnTo>
                  <a:lnTo>
                    <a:pt x="0" y="1788393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179592" cy="18169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2974312"/>
          </a:xfrm>
          <a:custGeom>
            <a:avLst/>
            <a:gdLst/>
            <a:ahLst/>
            <a:cxnLst/>
            <a:rect r="r" b="b" t="t" l="l"/>
            <a:pathLst>
              <a:path h="2974312" w="18288000">
                <a:moveTo>
                  <a:pt x="0" y="0"/>
                </a:moveTo>
                <a:lnTo>
                  <a:pt x="18288000" y="0"/>
                </a:lnTo>
                <a:lnTo>
                  <a:pt x="18288000" y="2974312"/>
                </a:lnTo>
                <a:lnTo>
                  <a:pt x="0" y="297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710265" y="4327239"/>
            <a:ext cx="8275639" cy="4694497"/>
          </a:xfrm>
          <a:custGeom>
            <a:avLst/>
            <a:gdLst/>
            <a:ahLst/>
            <a:cxnLst/>
            <a:rect r="r" b="b" t="t" l="l"/>
            <a:pathLst>
              <a:path h="4694497" w="8275639">
                <a:moveTo>
                  <a:pt x="0" y="0"/>
                </a:moveTo>
                <a:lnTo>
                  <a:pt x="8275639" y="0"/>
                </a:lnTo>
                <a:lnTo>
                  <a:pt x="8275639" y="4694497"/>
                </a:lnTo>
                <a:lnTo>
                  <a:pt x="0" y="46944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767" r="-3676" b="-767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57074" y="3433148"/>
            <a:ext cx="8686926" cy="2913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664"/>
              </a:lnSpc>
            </a:pPr>
            <a:r>
              <a:rPr lang="en-US" sz="5900">
                <a:solidFill>
                  <a:srgbClr val="156669"/>
                </a:solidFill>
                <a:latin typeface="Anonymous Pro Bold"/>
              </a:rPr>
              <a:t>Al-based tool for preliminary diagnosis of Dermatological manifestations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7074" y="6922346"/>
            <a:ext cx="7527889" cy="1864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0"/>
              </a:lnSpc>
            </a:pPr>
            <a:r>
              <a:rPr lang="en-US" sz="3000">
                <a:solidFill>
                  <a:srgbClr val="156669"/>
                </a:solidFill>
                <a:latin typeface="Agrandir Bold"/>
              </a:rPr>
              <a:t>Presentation By: </a:t>
            </a:r>
          </a:p>
          <a:p>
            <a:pPr algn="just">
              <a:lnSpc>
                <a:spcPts val="2790"/>
              </a:lnSpc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1. Vidisha Khandale [ Team Leader ]</a:t>
            </a:r>
          </a:p>
          <a:p>
            <a:pPr algn="just">
              <a:lnSpc>
                <a:spcPts val="2790"/>
              </a:lnSpc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2. Akshata Gedam</a:t>
            </a:r>
          </a:p>
          <a:p>
            <a:pPr algn="just">
              <a:lnSpc>
                <a:spcPts val="2790"/>
              </a:lnSpc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3. Lokesh Mendke                      </a:t>
            </a:r>
          </a:p>
          <a:p>
            <a:pPr algn="just" marL="0" indent="0" lvl="0">
              <a:lnSpc>
                <a:spcPts val="2790"/>
              </a:lnSpc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4. Jatin Deshmukh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57074" y="9363032"/>
            <a:ext cx="7820323" cy="455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790"/>
              </a:lnSpc>
            </a:pPr>
            <a:r>
              <a:rPr lang="en-US" sz="3000">
                <a:solidFill>
                  <a:srgbClr val="156669"/>
                </a:solidFill>
                <a:latin typeface="Agrandir Bold"/>
              </a:rPr>
              <a:t>Guided by : </a:t>
            </a:r>
            <a:r>
              <a:rPr lang="en-US" sz="3000">
                <a:solidFill>
                  <a:srgbClr val="156669"/>
                </a:solidFill>
                <a:latin typeface="Agrandir"/>
              </a:rPr>
              <a:t> Prof. Hrushikesh Panchabudhe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09167" y="1028700"/>
            <a:ext cx="7550133" cy="8229600"/>
            <a:chOff x="0" y="0"/>
            <a:chExt cx="1988512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88512" cy="2167467"/>
            </a:xfrm>
            <a:custGeom>
              <a:avLst/>
              <a:gdLst/>
              <a:ahLst/>
              <a:cxnLst/>
              <a:rect r="r" b="b" t="t" l="l"/>
              <a:pathLst>
                <a:path h="2167467" w="1988512">
                  <a:moveTo>
                    <a:pt x="0" y="0"/>
                  </a:moveTo>
                  <a:lnTo>
                    <a:pt x="1988512" y="0"/>
                  </a:lnTo>
                  <a:lnTo>
                    <a:pt x="1988512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988512" cy="21960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030688" y="1746467"/>
            <a:ext cx="6907091" cy="6794065"/>
          </a:xfrm>
          <a:custGeom>
            <a:avLst/>
            <a:gdLst/>
            <a:ahLst/>
            <a:cxnLst/>
            <a:rect r="r" b="b" t="t" l="l"/>
            <a:pathLst>
              <a:path h="6794065" w="6907091">
                <a:moveTo>
                  <a:pt x="0" y="0"/>
                </a:moveTo>
                <a:lnTo>
                  <a:pt x="6907091" y="0"/>
                </a:lnTo>
                <a:lnTo>
                  <a:pt x="6907091" y="6794066"/>
                </a:lnTo>
                <a:lnTo>
                  <a:pt x="0" y="67940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1028700" y="1209675"/>
            <a:ext cx="8329669" cy="1034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>
                <a:solidFill>
                  <a:srgbClr val="156669"/>
                </a:solidFill>
                <a:latin typeface="Anonymous Pro Bold"/>
              </a:rPr>
              <a:t>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7902" y="2411730"/>
            <a:ext cx="8680467" cy="684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AI-based tools offer promising solutions for preliminary dermatological diagnosis.</a:t>
            </a:r>
          </a:p>
          <a:p>
            <a:pPr algn="just"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Improved accessibility and efficiency in identifying skin diseases.</a:t>
            </a:r>
          </a:p>
          <a:p>
            <a:pPr algn="just"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Addressing challenges of healthcare disparities and physician shortages.</a:t>
            </a:r>
          </a:p>
          <a:p>
            <a:pPr algn="just"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Ethical considerations and integration into existing healthcare systems remain key priorities.</a:t>
            </a:r>
          </a:p>
          <a:p>
            <a:pPr algn="just"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Collaboration between stakeholders crucial for successful implementation and adoption.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1406" y="302221"/>
            <a:ext cx="17625189" cy="9682557"/>
            <a:chOff x="0" y="0"/>
            <a:chExt cx="4642025" cy="25501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42025" cy="2550139"/>
            </a:xfrm>
            <a:custGeom>
              <a:avLst/>
              <a:gdLst/>
              <a:ahLst/>
              <a:cxnLst/>
              <a:rect r="r" b="b" t="t" l="l"/>
              <a:pathLst>
                <a:path h="2550139" w="4642025">
                  <a:moveTo>
                    <a:pt x="0" y="0"/>
                  </a:moveTo>
                  <a:lnTo>
                    <a:pt x="4642025" y="0"/>
                  </a:lnTo>
                  <a:lnTo>
                    <a:pt x="4642025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642025" cy="2578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31406" y="4496716"/>
            <a:ext cx="17625189" cy="1553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24"/>
              </a:lnSpc>
            </a:pPr>
            <a:r>
              <a:rPr lang="en-US" sz="11900">
                <a:solidFill>
                  <a:srgbClr val="156669"/>
                </a:solidFill>
                <a:latin typeface="Anonymous Pro Bold"/>
              </a:rPr>
              <a:t>Thank You 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3822" y="2716432"/>
            <a:ext cx="11224121" cy="6227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Skin diseases rank 4th in global nonfatal disease burden.</a:t>
            </a:r>
          </a:p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Often indicators of more severe systemic illnesses like HIV and neglected tropical diseases (NTD).</a:t>
            </a:r>
          </a:p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Skin disorders significantly impact patients' well-being, mental health, and social participation.</a:t>
            </a:r>
          </a:p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Difficult to provide adequate dermatological care in under-served regions due to lack of diagnostic tools, connectivity, and physician shortage.</a:t>
            </a:r>
          </a:p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Developing AI-based tools for preliminary diagnosis can greatly enhance healthcare accessibility.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1967942" y="3418494"/>
            <a:ext cx="5546915" cy="5021764"/>
            <a:chOff x="0" y="0"/>
            <a:chExt cx="5580380" cy="505206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635000" y="-673100"/>
              <a:ext cx="6488430" cy="6027420"/>
            </a:xfrm>
            <a:custGeom>
              <a:avLst/>
              <a:gdLst/>
              <a:ahLst/>
              <a:cxnLst/>
              <a:rect r="r" b="b" t="t" l="l"/>
              <a:pathLst>
                <a:path h="6027420" w="648843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2"/>
              <a:stretch>
                <a:fillRect l="-18988" t="0" r="-41961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1209675"/>
            <a:ext cx="7794590" cy="1034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>
                <a:solidFill>
                  <a:srgbClr val="156669"/>
                </a:solidFill>
                <a:latin typeface="Anonymous Pro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66277" y="3000216"/>
            <a:ext cx="7593023" cy="1791198"/>
            <a:chOff x="0" y="0"/>
            <a:chExt cx="2213460" cy="52215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13460" cy="522156"/>
            </a:xfrm>
            <a:custGeom>
              <a:avLst/>
              <a:gdLst/>
              <a:ahLst/>
              <a:cxnLst/>
              <a:rect r="r" b="b" t="t" l="l"/>
              <a:pathLst>
                <a:path h="522156" w="2213460">
                  <a:moveTo>
                    <a:pt x="15294" y="0"/>
                  </a:moveTo>
                  <a:lnTo>
                    <a:pt x="2198166" y="0"/>
                  </a:lnTo>
                  <a:cubicBezTo>
                    <a:pt x="2206612" y="0"/>
                    <a:pt x="2213460" y="6847"/>
                    <a:pt x="2213460" y="15294"/>
                  </a:cubicBezTo>
                  <a:lnTo>
                    <a:pt x="2213460" y="506862"/>
                  </a:lnTo>
                  <a:cubicBezTo>
                    <a:pt x="2213460" y="510918"/>
                    <a:pt x="2211849" y="514808"/>
                    <a:pt x="2208980" y="517677"/>
                  </a:cubicBezTo>
                  <a:cubicBezTo>
                    <a:pt x="2206112" y="520545"/>
                    <a:pt x="2202222" y="522156"/>
                    <a:pt x="2198166" y="522156"/>
                  </a:cubicBezTo>
                  <a:lnTo>
                    <a:pt x="15294" y="522156"/>
                  </a:lnTo>
                  <a:cubicBezTo>
                    <a:pt x="6847" y="522156"/>
                    <a:pt x="0" y="515309"/>
                    <a:pt x="0" y="506862"/>
                  </a:cubicBezTo>
                  <a:lnTo>
                    <a:pt x="0" y="15294"/>
                  </a:lnTo>
                  <a:cubicBezTo>
                    <a:pt x="0" y="6847"/>
                    <a:pt x="6847" y="0"/>
                    <a:pt x="15294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13460" cy="560256"/>
            </a:xfrm>
            <a:prstGeom prst="rect">
              <a:avLst/>
            </a:prstGeom>
          </p:spPr>
          <p:txBody>
            <a:bodyPr anchor="ctr" rtlCol="false" tIns="54348" lIns="54348" bIns="54348" rIns="54348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302452" y="3319863"/>
            <a:ext cx="1959898" cy="1382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270"/>
              </a:lnSpc>
              <a:spcBef>
                <a:spcPct val="0"/>
              </a:spcBef>
            </a:pPr>
            <a:r>
              <a:rPr lang="en-US" sz="10698" spc="-1027" strike="noStrike" u="none">
                <a:solidFill>
                  <a:srgbClr val="156669"/>
                </a:solidFill>
                <a:latin typeface="Public Sans"/>
              </a:rPr>
              <a:t>03.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262350" y="3161054"/>
            <a:ext cx="4430694" cy="139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70"/>
              </a:lnSpc>
              <a:spcBef>
                <a:spcPct val="0"/>
              </a:spcBef>
            </a:pPr>
            <a:r>
              <a:rPr lang="en-US" sz="1699">
                <a:solidFill>
                  <a:srgbClr val="156669"/>
                </a:solidFill>
                <a:latin typeface="Agrandir"/>
              </a:rPr>
              <a:t>Enhance early detection and intervention for dermatological manifestations, potentially reducing morbidity and improving patient outcomes.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3064241"/>
            <a:ext cx="7711722" cy="1819199"/>
            <a:chOff x="0" y="0"/>
            <a:chExt cx="2213460" cy="5221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13460" cy="522156"/>
            </a:xfrm>
            <a:custGeom>
              <a:avLst/>
              <a:gdLst/>
              <a:ahLst/>
              <a:cxnLst/>
              <a:rect r="r" b="b" t="t" l="l"/>
              <a:pathLst>
                <a:path h="522156" w="2213460">
                  <a:moveTo>
                    <a:pt x="15059" y="0"/>
                  </a:moveTo>
                  <a:lnTo>
                    <a:pt x="2198401" y="0"/>
                  </a:lnTo>
                  <a:cubicBezTo>
                    <a:pt x="2202395" y="0"/>
                    <a:pt x="2206225" y="1587"/>
                    <a:pt x="2209049" y="4411"/>
                  </a:cubicBezTo>
                  <a:cubicBezTo>
                    <a:pt x="2211873" y="7235"/>
                    <a:pt x="2213460" y="11065"/>
                    <a:pt x="2213460" y="15059"/>
                  </a:cubicBezTo>
                  <a:lnTo>
                    <a:pt x="2213460" y="507098"/>
                  </a:lnTo>
                  <a:cubicBezTo>
                    <a:pt x="2213460" y="511091"/>
                    <a:pt x="2211873" y="514922"/>
                    <a:pt x="2209049" y="517746"/>
                  </a:cubicBezTo>
                  <a:cubicBezTo>
                    <a:pt x="2206225" y="520570"/>
                    <a:pt x="2202395" y="522156"/>
                    <a:pt x="2198401" y="522156"/>
                  </a:cubicBezTo>
                  <a:lnTo>
                    <a:pt x="15059" y="522156"/>
                  </a:lnTo>
                  <a:cubicBezTo>
                    <a:pt x="11065" y="522156"/>
                    <a:pt x="7235" y="520570"/>
                    <a:pt x="4411" y="517746"/>
                  </a:cubicBezTo>
                  <a:cubicBezTo>
                    <a:pt x="1587" y="514922"/>
                    <a:pt x="0" y="511091"/>
                    <a:pt x="0" y="507098"/>
                  </a:cubicBezTo>
                  <a:lnTo>
                    <a:pt x="0" y="15059"/>
                  </a:lnTo>
                  <a:cubicBezTo>
                    <a:pt x="0" y="11065"/>
                    <a:pt x="1587" y="7235"/>
                    <a:pt x="4411" y="4411"/>
                  </a:cubicBezTo>
                  <a:cubicBezTo>
                    <a:pt x="7235" y="1587"/>
                    <a:pt x="11065" y="0"/>
                    <a:pt x="15059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213460" cy="560256"/>
            </a:xfrm>
            <a:prstGeom prst="rect">
              <a:avLst/>
            </a:prstGeom>
          </p:spPr>
          <p:txBody>
            <a:bodyPr anchor="ctr" rtlCol="false" tIns="55198" lIns="55198" bIns="55198" rIns="55198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674821" y="3383951"/>
            <a:ext cx="1990536" cy="1407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431"/>
              </a:lnSpc>
              <a:spcBef>
                <a:spcPct val="0"/>
              </a:spcBef>
            </a:pPr>
            <a:r>
              <a:rPr lang="en-US" sz="10865" spc="-1043" strike="noStrike" u="none">
                <a:solidFill>
                  <a:srgbClr val="156669"/>
                </a:solidFill>
                <a:latin typeface="Public Sans"/>
              </a:rPr>
              <a:t>01.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665357" y="3220159"/>
            <a:ext cx="4499957" cy="139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70"/>
              </a:lnSpc>
            </a:pPr>
            <a:r>
              <a:rPr lang="en-US" sz="1699">
                <a:solidFill>
                  <a:srgbClr val="156669"/>
                </a:solidFill>
                <a:latin typeface="Agrandir"/>
              </a:rPr>
              <a:t>Develop an artificial intelligence-based tool for preliminary diagnosis of various dermatological conditions.</a:t>
            </a:r>
          </a:p>
          <a:p>
            <a:pPr algn="l" marL="0" indent="0" lvl="0">
              <a:lnSpc>
                <a:spcPts val="2770"/>
              </a:lnSpc>
              <a:spcBef>
                <a:spcPct val="0"/>
              </a:spcBef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1028700" y="6055463"/>
            <a:ext cx="7711722" cy="1821352"/>
            <a:chOff x="0" y="0"/>
            <a:chExt cx="2213460" cy="52277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13460" cy="522774"/>
            </a:xfrm>
            <a:custGeom>
              <a:avLst/>
              <a:gdLst/>
              <a:ahLst/>
              <a:cxnLst/>
              <a:rect r="r" b="b" t="t" l="l"/>
              <a:pathLst>
                <a:path h="522774" w="2213460">
                  <a:moveTo>
                    <a:pt x="15059" y="0"/>
                  </a:moveTo>
                  <a:lnTo>
                    <a:pt x="2198401" y="0"/>
                  </a:lnTo>
                  <a:cubicBezTo>
                    <a:pt x="2202395" y="0"/>
                    <a:pt x="2206225" y="1587"/>
                    <a:pt x="2209049" y="4411"/>
                  </a:cubicBezTo>
                  <a:cubicBezTo>
                    <a:pt x="2211873" y="7235"/>
                    <a:pt x="2213460" y="11065"/>
                    <a:pt x="2213460" y="15059"/>
                  </a:cubicBezTo>
                  <a:lnTo>
                    <a:pt x="2213460" y="507716"/>
                  </a:lnTo>
                  <a:cubicBezTo>
                    <a:pt x="2213460" y="511709"/>
                    <a:pt x="2211873" y="515540"/>
                    <a:pt x="2209049" y="518364"/>
                  </a:cubicBezTo>
                  <a:cubicBezTo>
                    <a:pt x="2206225" y="521188"/>
                    <a:pt x="2202395" y="522774"/>
                    <a:pt x="2198401" y="522774"/>
                  </a:cubicBezTo>
                  <a:lnTo>
                    <a:pt x="15059" y="522774"/>
                  </a:lnTo>
                  <a:cubicBezTo>
                    <a:pt x="11065" y="522774"/>
                    <a:pt x="7235" y="521188"/>
                    <a:pt x="4411" y="518364"/>
                  </a:cubicBezTo>
                  <a:cubicBezTo>
                    <a:pt x="1587" y="515540"/>
                    <a:pt x="0" y="511709"/>
                    <a:pt x="0" y="507716"/>
                  </a:cubicBezTo>
                  <a:lnTo>
                    <a:pt x="0" y="15059"/>
                  </a:lnTo>
                  <a:cubicBezTo>
                    <a:pt x="0" y="11065"/>
                    <a:pt x="1587" y="7235"/>
                    <a:pt x="4411" y="4411"/>
                  </a:cubicBezTo>
                  <a:cubicBezTo>
                    <a:pt x="7235" y="1587"/>
                    <a:pt x="11065" y="0"/>
                    <a:pt x="15059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213460" cy="560874"/>
            </a:xfrm>
            <a:prstGeom prst="rect">
              <a:avLst/>
            </a:prstGeom>
          </p:spPr>
          <p:txBody>
            <a:bodyPr anchor="ctr" rtlCol="false" tIns="55198" lIns="55198" bIns="55198" rIns="55198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3665357" y="6215996"/>
            <a:ext cx="4725541" cy="139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71"/>
              </a:lnSpc>
            </a:pPr>
            <a:r>
              <a:rPr lang="en-US" sz="1700">
                <a:solidFill>
                  <a:srgbClr val="156669"/>
                </a:solidFill>
                <a:latin typeface="Agrandir"/>
              </a:rPr>
              <a:t>Improve access to dermatological care in underserved regions by providing a cost-effective and efficient diagnostic solution.</a:t>
            </a:r>
          </a:p>
          <a:p>
            <a:pPr algn="l" marL="0" indent="0" lvl="0">
              <a:lnSpc>
                <a:spcPts val="2771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674821" y="6385009"/>
            <a:ext cx="1990536" cy="1407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431"/>
              </a:lnSpc>
              <a:spcBef>
                <a:spcPct val="0"/>
              </a:spcBef>
            </a:pPr>
            <a:r>
              <a:rPr lang="en-US" sz="10865" spc="-1043" strike="noStrike" u="none">
                <a:solidFill>
                  <a:srgbClr val="156669"/>
                </a:solidFill>
                <a:latin typeface="Public Sans"/>
              </a:rPr>
              <a:t>02.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666277" y="6055463"/>
            <a:ext cx="7593023" cy="1819199"/>
            <a:chOff x="0" y="0"/>
            <a:chExt cx="2179390" cy="52215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79390" cy="522156"/>
            </a:xfrm>
            <a:custGeom>
              <a:avLst/>
              <a:gdLst/>
              <a:ahLst/>
              <a:cxnLst/>
              <a:rect r="r" b="b" t="t" l="l"/>
              <a:pathLst>
                <a:path h="522156" w="2179390">
                  <a:moveTo>
                    <a:pt x="15294" y="0"/>
                  </a:moveTo>
                  <a:lnTo>
                    <a:pt x="2164096" y="0"/>
                  </a:lnTo>
                  <a:cubicBezTo>
                    <a:pt x="2168152" y="0"/>
                    <a:pt x="2172042" y="1611"/>
                    <a:pt x="2174911" y="4480"/>
                  </a:cubicBezTo>
                  <a:cubicBezTo>
                    <a:pt x="2177779" y="7348"/>
                    <a:pt x="2179390" y="11238"/>
                    <a:pt x="2179390" y="15294"/>
                  </a:cubicBezTo>
                  <a:lnTo>
                    <a:pt x="2179390" y="506862"/>
                  </a:lnTo>
                  <a:cubicBezTo>
                    <a:pt x="2179390" y="515309"/>
                    <a:pt x="2172543" y="522156"/>
                    <a:pt x="2164096" y="522156"/>
                  </a:cubicBezTo>
                  <a:lnTo>
                    <a:pt x="15294" y="522156"/>
                  </a:lnTo>
                  <a:cubicBezTo>
                    <a:pt x="6847" y="522156"/>
                    <a:pt x="0" y="515309"/>
                    <a:pt x="0" y="506862"/>
                  </a:cubicBezTo>
                  <a:lnTo>
                    <a:pt x="0" y="15294"/>
                  </a:lnTo>
                  <a:cubicBezTo>
                    <a:pt x="0" y="6847"/>
                    <a:pt x="6847" y="0"/>
                    <a:pt x="15294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179390" cy="560256"/>
            </a:xfrm>
            <a:prstGeom prst="rect">
              <a:avLst/>
            </a:prstGeom>
          </p:spPr>
          <p:txBody>
            <a:bodyPr anchor="ctr" rtlCol="false" tIns="55198" lIns="55198" bIns="55198" rIns="55198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302452" y="6380394"/>
            <a:ext cx="1959898" cy="1407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431"/>
              </a:lnSpc>
              <a:spcBef>
                <a:spcPct val="0"/>
              </a:spcBef>
            </a:pPr>
            <a:r>
              <a:rPr lang="en-US" sz="10865" spc="-1043" strike="noStrike" u="none">
                <a:solidFill>
                  <a:srgbClr val="156669"/>
                </a:solidFill>
                <a:latin typeface="Public Sans"/>
              </a:rPr>
              <a:t>04.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262350" y="6215996"/>
            <a:ext cx="4430694" cy="139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71"/>
              </a:lnSpc>
            </a:pPr>
            <a:r>
              <a:rPr lang="en-US" sz="1700">
                <a:solidFill>
                  <a:srgbClr val="156669"/>
                </a:solidFill>
                <a:latin typeface="Agrandir"/>
              </a:rPr>
              <a:t>Facilitate remote consultation and diagnosis, leveraging connectivity to bridge gaps in healthcare delivery.</a:t>
            </a:r>
          </a:p>
          <a:p>
            <a:pPr algn="l" marL="0" indent="0" lvl="0">
              <a:lnSpc>
                <a:spcPts val="2771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2160524" y="1209675"/>
            <a:ext cx="13966953" cy="1034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>
                <a:solidFill>
                  <a:srgbClr val="156669"/>
                </a:solidFill>
                <a:latin typeface="Anonymous Pro Bold"/>
              </a:rPr>
              <a:t>Objectives of the Project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084450" y="6287795"/>
            <a:ext cx="8119099" cy="3717536"/>
          </a:xfrm>
          <a:custGeom>
            <a:avLst/>
            <a:gdLst/>
            <a:ahLst/>
            <a:cxnLst/>
            <a:rect r="r" b="b" t="t" l="l"/>
            <a:pathLst>
              <a:path h="3717536" w="8119099">
                <a:moveTo>
                  <a:pt x="0" y="0"/>
                </a:moveTo>
                <a:lnTo>
                  <a:pt x="8119100" y="0"/>
                </a:lnTo>
                <a:lnTo>
                  <a:pt x="8119100" y="3717536"/>
                </a:lnTo>
                <a:lnTo>
                  <a:pt x="0" y="37175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09650" y="2358147"/>
            <a:ext cx="16249650" cy="4509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86"/>
              </a:lnSpc>
            </a:pPr>
            <a:r>
              <a:rPr lang="en-US" sz="2200">
                <a:solidFill>
                  <a:srgbClr val="156669"/>
                </a:solidFill>
                <a:ea typeface="Agrandir Bold"/>
              </a:rPr>
              <a:t>´</a:t>
            </a:r>
            <a:r>
              <a:rPr lang="en-US" sz="2200">
                <a:solidFill>
                  <a:srgbClr val="156669"/>
                </a:solidFill>
                <a:latin typeface="Agrandir Bold"/>
              </a:rPr>
              <a:t>The project will utilize image processing techniques and machine learning algorithms to develop an AI-based tool capable of analyzing dermatological images for preliminary diagnosis. The methodology involves:</a:t>
            </a:r>
          </a:p>
          <a:p>
            <a:pPr marL="474981" indent="-237491" lvl="1">
              <a:lnSpc>
                <a:spcPts val="3586"/>
              </a:lnSpc>
              <a:buFont typeface="Arial"/>
              <a:buChar char="•"/>
            </a:pPr>
            <a:r>
              <a:rPr lang="en-US" sz="2200">
                <a:solidFill>
                  <a:srgbClr val="156669"/>
                </a:solidFill>
                <a:latin typeface="Agrandir"/>
              </a:rPr>
              <a:t>Collecting a diverse dataset of dermatological images representing various skin conditions.</a:t>
            </a:r>
          </a:p>
          <a:p>
            <a:pPr marL="474981" indent="-237491" lvl="1">
              <a:lnSpc>
                <a:spcPts val="3586"/>
              </a:lnSpc>
              <a:buFont typeface="Arial"/>
              <a:buChar char="•"/>
            </a:pPr>
            <a:r>
              <a:rPr lang="en-US" sz="2200">
                <a:solidFill>
                  <a:srgbClr val="156669"/>
                </a:solidFill>
                <a:latin typeface="Agrandir"/>
              </a:rPr>
              <a:t>Preprocessing and augmenting the image data to enhance model robustness and generalization.</a:t>
            </a:r>
          </a:p>
          <a:p>
            <a:pPr marL="474981" indent="-237491" lvl="1">
              <a:lnSpc>
                <a:spcPts val="3586"/>
              </a:lnSpc>
              <a:buFont typeface="Arial"/>
              <a:buChar char="•"/>
            </a:pPr>
            <a:r>
              <a:rPr lang="en-US" sz="2200">
                <a:solidFill>
                  <a:srgbClr val="156669"/>
                </a:solidFill>
                <a:latin typeface="Agrandir"/>
              </a:rPr>
              <a:t>Implementing machine learning algorithms, such as convolutional neural networks (CNNs), to train the model on the dataset.</a:t>
            </a:r>
          </a:p>
          <a:p>
            <a:pPr marL="474981" indent="-237491" lvl="1">
              <a:lnSpc>
                <a:spcPts val="3586"/>
              </a:lnSpc>
              <a:buFont typeface="Arial"/>
              <a:buChar char="•"/>
            </a:pPr>
            <a:r>
              <a:rPr lang="en-US" sz="2200">
                <a:solidFill>
                  <a:srgbClr val="156669"/>
                </a:solidFill>
                <a:latin typeface="Agrandir"/>
              </a:rPr>
              <a:t>Fine-tuning the model parameters and optimizing performance using techniques like cross-validation.</a:t>
            </a:r>
          </a:p>
          <a:p>
            <a:pPr marL="474981" indent="-237491" lvl="1">
              <a:lnSpc>
                <a:spcPts val="3586"/>
              </a:lnSpc>
              <a:buFont typeface="Arial"/>
              <a:buChar char="•"/>
            </a:pPr>
            <a:r>
              <a:rPr lang="en-US" sz="2200">
                <a:solidFill>
                  <a:srgbClr val="156669"/>
                </a:solidFill>
                <a:latin typeface="Agrandir"/>
              </a:rPr>
              <a:t>Integrating the trained model into a user-friendly software application for easy deployment and utilization by healthcare providers.</a:t>
            </a:r>
          </a:p>
          <a:p>
            <a:pPr>
              <a:lnSpc>
                <a:spcPts val="3586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09650" y="1209675"/>
            <a:ext cx="13966953" cy="1034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>
                <a:solidFill>
                  <a:srgbClr val="156669"/>
                </a:solidFill>
                <a:latin typeface="Anonymous Pro Bold"/>
              </a:rPr>
              <a:t>Methodology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808706" y="2902344"/>
            <a:ext cx="3910351" cy="3910335"/>
            <a:chOff x="0" y="0"/>
            <a:chExt cx="6350025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0" t="0" r="-79999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7185782" y="2902344"/>
            <a:ext cx="3910351" cy="3910335"/>
            <a:chOff x="0" y="0"/>
            <a:chExt cx="6350025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l="-188460" t="0" r="0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565901" y="2902344"/>
            <a:ext cx="3910351" cy="3910335"/>
            <a:chOff x="0" y="0"/>
            <a:chExt cx="6350025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9111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2799181" y="7393704"/>
            <a:ext cx="3910351" cy="2106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29"/>
              </a:lnSpc>
            </a:pPr>
            <a:r>
              <a:rPr lang="en-US" sz="1700">
                <a:solidFill>
                  <a:srgbClr val="156669"/>
                </a:solidFill>
                <a:latin typeface="Agrandir Bold"/>
              </a:rPr>
              <a:t>Convolutional Neural Networks (CNNs):</a:t>
            </a:r>
            <a:r>
              <a:rPr lang="en-US" sz="1700">
                <a:solidFill>
                  <a:srgbClr val="156669"/>
                </a:solidFill>
                <a:latin typeface="Agrandir Medium"/>
              </a:rPr>
              <a:t> CNNs are commonly used for image recognition and classification tasks, making them well-suited for analyzing dermatological images in this project.</a:t>
            </a:r>
          </a:p>
          <a:p>
            <a:pPr algn="just" marL="0" indent="0" lvl="0">
              <a:lnSpc>
                <a:spcPts val="2329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594612" y="1209675"/>
            <a:ext cx="15098776" cy="1034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>
                <a:solidFill>
                  <a:srgbClr val="156669"/>
                </a:solidFill>
                <a:latin typeface="Anonymous Pro Bold"/>
              </a:rPr>
              <a:t>Machine Learning Algorithms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188824" y="7393704"/>
            <a:ext cx="3910351" cy="2106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29"/>
              </a:lnSpc>
            </a:pPr>
            <a:r>
              <a:rPr lang="en-US" sz="1700">
                <a:solidFill>
                  <a:srgbClr val="156669"/>
                </a:solidFill>
                <a:latin typeface="Agrandir Bold"/>
              </a:rPr>
              <a:t>Random Forests and Gradient Boosting Machines:</a:t>
            </a:r>
            <a:r>
              <a:rPr lang="en-US" sz="1700">
                <a:solidFill>
                  <a:srgbClr val="156669"/>
                </a:solidFill>
                <a:latin typeface="Agrandir Medium"/>
              </a:rPr>
              <a:t> These ensemble learning methods can be employed for classification tasks and may complement deep learning approaches.</a:t>
            </a:r>
          </a:p>
          <a:p>
            <a:pPr algn="just" marL="0" indent="0" lvl="0">
              <a:lnSpc>
                <a:spcPts val="232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1565901" y="7393704"/>
            <a:ext cx="3910351" cy="2106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29"/>
              </a:lnSpc>
            </a:pPr>
            <a:r>
              <a:rPr lang="en-US" sz="1700">
                <a:solidFill>
                  <a:srgbClr val="156669"/>
                </a:solidFill>
                <a:latin typeface="Agrandir Bold"/>
              </a:rPr>
              <a:t>Clustering Algorithms:</a:t>
            </a:r>
            <a:r>
              <a:rPr lang="en-US" sz="1700">
                <a:solidFill>
                  <a:srgbClr val="156669"/>
                </a:solidFill>
                <a:latin typeface="Agrandir Medium"/>
              </a:rPr>
              <a:t> Techniques like k-means clustering might be useful for exploratory data analysis or grouping similar dermatological images.</a:t>
            </a:r>
          </a:p>
          <a:p>
            <a:pPr algn="just">
              <a:lnSpc>
                <a:spcPts val="2329"/>
              </a:lnSpc>
            </a:pPr>
            <a:r>
              <a:rPr lang="en-US" sz="1700">
                <a:solidFill>
                  <a:srgbClr val="156669"/>
                </a:solidFill>
                <a:ea typeface="Agrandir Medium"/>
              </a:rPr>
              <a:t>´</a:t>
            </a:r>
          </a:p>
          <a:p>
            <a:pPr algn="just" marL="0" indent="0" lvl="0">
              <a:lnSpc>
                <a:spcPts val="232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A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9144000" y="1028700"/>
            <a:ext cx="3910351" cy="3910335"/>
            <a:chOff x="0" y="0"/>
            <a:chExt cx="6350025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25070" t="0" r="-25070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3054351" y="5143500"/>
            <a:ext cx="3910351" cy="3910335"/>
            <a:chOff x="0" y="0"/>
            <a:chExt cx="6350025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l="-10261" t="0" r="-13815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1209675"/>
            <a:ext cx="6607659" cy="2977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>
                <a:solidFill>
                  <a:srgbClr val="FBF6F1"/>
                </a:solidFill>
                <a:latin typeface="Anonymous Pro Bold"/>
              </a:rPr>
              <a:t>Image Processing Libraries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296905"/>
            <a:ext cx="7923530" cy="5002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1"/>
              </a:lnSpc>
            </a:pPr>
            <a:r>
              <a:rPr lang="en-US" sz="2399">
                <a:solidFill>
                  <a:srgbClr val="FBF6F1"/>
                </a:solidFill>
                <a:latin typeface="Agrandir Bold"/>
              </a:rPr>
              <a:t>OpenCV:</a:t>
            </a:r>
            <a:r>
              <a:rPr lang="en-US" sz="2399">
                <a:solidFill>
                  <a:srgbClr val="FBF6F1"/>
                </a:solidFill>
                <a:latin typeface="Agrandir"/>
              </a:rPr>
              <a:t> OpenCV is a widely used library for image processing and computer vision tasks, offering various functions for image manipulation, feature extraction, and object detection.</a:t>
            </a:r>
          </a:p>
          <a:p>
            <a:pPr>
              <a:lnSpc>
                <a:spcPts val="3911"/>
              </a:lnSpc>
            </a:pPr>
          </a:p>
          <a:p>
            <a:pPr>
              <a:lnSpc>
                <a:spcPts val="3911"/>
              </a:lnSpc>
            </a:pPr>
            <a:r>
              <a:rPr lang="en-US" sz="2399">
                <a:solidFill>
                  <a:srgbClr val="FBF6F1"/>
                </a:solidFill>
                <a:latin typeface="Agrandir Bold"/>
              </a:rPr>
              <a:t>Pillow: </a:t>
            </a:r>
            <a:r>
              <a:rPr lang="en-US" sz="2399">
                <a:solidFill>
                  <a:srgbClr val="FBF6F1"/>
                </a:solidFill>
                <a:latin typeface="Agrandir"/>
              </a:rPr>
              <a:t>Pillow is a Python Imaging Library (PIL) fork that provides easy-to-use functions for opening, manipulating, and saving many different image file formats.</a:t>
            </a:r>
          </a:p>
          <a:p>
            <a:pPr>
              <a:lnSpc>
                <a:spcPts val="3911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94612" y="3025340"/>
            <a:ext cx="15098776" cy="4989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Development of a software tool capable of accurately diagnosing a wide range of dermatological conditions based on image analysis.</a:t>
            </a:r>
          </a:p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Increased accessibility to dermatological care, particularly in underserved regions with limited resources.</a:t>
            </a:r>
          </a:p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Early detection and intervention for dermatological manifestations, potentially reducing disease progression and improving patient outcomes.</a:t>
            </a:r>
          </a:p>
          <a:p>
            <a:pPr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Enhanced efficiency and cost-effectiveness in dermatological diagnosis, contributing to overall healthcare system improvement.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94612" y="1209675"/>
            <a:ext cx="15098776" cy="1034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79"/>
              </a:lnSpc>
            </a:pPr>
            <a:r>
              <a:rPr lang="en-US" sz="7999">
                <a:solidFill>
                  <a:srgbClr val="156669"/>
                </a:solidFill>
                <a:latin typeface="Anonymous Pro Bold"/>
              </a:rPr>
              <a:t>Expected Outcomes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847811"/>
            <a:ext cx="5276675" cy="2830381"/>
            <a:chOff x="0" y="0"/>
            <a:chExt cx="1721972" cy="9236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21972" cy="923657"/>
            </a:xfrm>
            <a:custGeom>
              <a:avLst/>
              <a:gdLst/>
              <a:ahLst/>
              <a:cxnLst/>
              <a:rect r="r" b="b" t="t" l="l"/>
              <a:pathLst>
                <a:path h="923657" w="1721972">
                  <a:moveTo>
                    <a:pt x="22008" y="0"/>
                  </a:moveTo>
                  <a:lnTo>
                    <a:pt x="1699964" y="0"/>
                  </a:lnTo>
                  <a:cubicBezTo>
                    <a:pt x="1705801" y="0"/>
                    <a:pt x="1711399" y="2319"/>
                    <a:pt x="1715526" y="6446"/>
                  </a:cubicBezTo>
                  <a:cubicBezTo>
                    <a:pt x="1719654" y="10573"/>
                    <a:pt x="1721972" y="16171"/>
                    <a:pt x="1721972" y="22008"/>
                  </a:cubicBezTo>
                  <a:lnTo>
                    <a:pt x="1721972" y="901649"/>
                  </a:lnTo>
                  <a:cubicBezTo>
                    <a:pt x="1721972" y="907486"/>
                    <a:pt x="1719654" y="913084"/>
                    <a:pt x="1715526" y="917211"/>
                  </a:cubicBezTo>
                  <a:cubicBezTo>
                    <a:pt x="1711399" y="921338"/>
                    <a:pt x="1705801" y="923657"/>
                    <a:pt x="1699964" y="923657"/>
                  </a:cubicBezTo>
                  <a:lnTo>
                    <a:pt x="22008" y="923657"/>
                  </a:lnTo>
                  <a:cubicBezTo>
                    <a:pt x="16171" y="923657"/>
                    <a:pt x="10573" y="921338"/>
                    <a:pt x="6446" y="917211"/>
                  </a:cubicBezTo>
                  <a:cubicBezTo>
                    <a:pt x="2319" y="913084"/>
                    <a:pt x="0" y="907486"/>
                    <a:pt x="0" y="901649"/>
                  </a:cubicBezTo>
                  <a:lnTo>
                    <a:pt x="0" y="22008"/>
                  </a:lnTo>
                  <a:cubicBezTo>
                    <a:pt x="0" y="16171"/>
                    <a:pt x="2319" y="10573"/>
                    <a:pt x="6446" y="6446"/>
                  </a:cubicBezTo>
                  <a:cubicBezTo>
                    <a:pt x="10573" y="2319"/>
                    <a:pt x="16171" y="0"/>
                    <a:pt x="22008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721972" cy="961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791661" y="3057361"/>
            <a:ext cx="1750752" cy="123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74"/>
              </a:lnSpc>
              <a:spcBef>
                <a:spcPct val="0"/>
              </a:spcBef>
            </a:pPr>
            <a:r>
              <a:rPr lang="en-US" sz="9556" spc="-917" strike="noStrike" u="none">
                <a:solidFill>
                  <a:srgbClr val="156669"/>
                </a:solidFill>
                <a:latin typeface="Public Sans"/>
              </a:rPr>
              <a:t>01.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82589" y="4180866"/>
            <a:ext cx="3770599" cy="139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0"/>
              </a:lnSpc>
            </a:pPr>
            <a:r>
              <a:rPr lang="en-US" sz="1699">
                <a:solidFill>
                  <a:srgbClr val="156669"/>
                </a:solidFill>
                <a:latin typeface="Agrandir Medium"/>
              </a:rPr>
              <a:t>Availability and quality of dermatological image datasets for training the AI model.</a:t>
            </a:r>
          </a:p>
          <a:p>
            <a:pPr algn="ctr" marL="0" indent="0" lvl="0">
              <a:lnSpc>
                <a:spcPts val="2770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6505688" y="2847811"/>
            <a:ext cx="5276675" cy="2830381"/>
            <a:chOff x="0" y="0"/>
            <a:chExt cx="1721972" cy="92365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21972" cy="923657"/>
            </a:xfrm>
            <a:custGeom>
              <a:avLst/>
              <a:gdLst/>
              <a:ahLst/>
              <a:cxnLst/>
              <a:rect r="r" b="b" t="t" l="l"/>
              <a:pathLst>
                <a:path h="923657" w="1721972">
                  <a:moveTo>
                    <a:pt x="22008" y="0"/>
                  </a:moveTo>
                  <a:lnTo>
                    <a:pt x="1699964" y="0"/>
                  </a:lnTo>
                  <a:cubicBezTo>
                    <a:pt x="1705801" y="0"/>
                    <a:pt x="1711399" y="2319"/>
                    <a:pt x="1715526" y="6446"/>
                  </a:cubicBezTo>
                  <a:cubicBezTo>
                    <a:pt x="1719654" y="10573"/>
                    <a:pt x="1721972" y="16171"/>
                    <a:pt x="1721972" y="22008"/>
                  </a:cubicBezTo>
                  <a:lnTo>
                    <a:pt x="1721972" y="901649"/>
                  </a:lnTo>
                  <a:cubicBezTo>
                    <a:pt x="1721972" y="907486"/>
                    <a:pt x="1719654" y="913084"/>
                    <a:pt x="1715526" y="917211"/>
                  </a:cubicBezTo>
                  <a:cubicBezTo>
                    <a:pt x="1711399" y="921338"/>
                    <a:pt x="1705801" y="923657"/>
                    <a:pt x="1699964" y="923657"/>
                  </a:cubicBezTo>
                  <a:lnTo>
                    <a:pt x="22008" y="923657"/>
                  </a:lnTo>
                  <a:cubicBezTo>
                    <a:pt x="16171" y="923657"/>
                    <a:pt x="10573" y="921338"/>
                    <a:pt x="6446" y="917211"/>
                  </a:cubicBezTo>
                  <a:cubicBezTo>
                    <a:pt x="2319" y="913084"/>
                    <a:pt x="0" y="907486"/>
                    <a:pt x="0" y="901649"/>
                  </a:cubicBezTo>
                  <a:lnTo>
                    <a:pt x="0" y="22008"/>
                  </a:lnTo>
                  <a:cubicBezTo>
                    <a:pt x="0" y="16171"/>
                    <a:pt x="2319" y="10573"/>
                    <a:pt x="6446" y="6446"/>
                  </a:cubicBezTo>
                  <a:cubicBezTo>
                    <a:pt x="10573" y="2319"/>
                    <a:pt x="16171" y="0"/>
                    <a:pt x="22008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721972" cy="961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8455750" y="3057361"/>
            <a:ext cx="1750752" cy="123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74"/>
              </a:lnSpc>
              <a:spcBef>
                <a:spcPct val="0"/>
              </a:spcBef>
            </a:pPr>
            <a:r>
              <a:rPr lang="en-US" sz="9556" spc="-917" strike="noStrike" u="none">
                <a:solidFill>
                  <a:srgbClr val="156669"/>
                </a:solidFill>
                <a:latin typeface="Public Sans"/>
              </a:rPr>
              <a:t>02.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258726" y="4180866"/>
            <a:ext cx="3770599" cy="1735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0"/>
              </a:lnSpc>
            </a:pPr>
            <a:r>
              <a:rPr lang="en-US" sz="1699">
                <a:solidFill>
                  <a:srgbClr val="156669"/>
                </a:solidFill>
                <a:latin typeface="Agrandir Medium"/>
              </a:rPr>
              <a:t>Ensuring the accuracy and reliability of the AI-based diagnostic tool across diverse populations and skin types.</a:t>
            </a:r>
          </a:p>
          <a:p>
            <a:pPr algn="ctr" marL="0" indent="0" lvl="0">
              <a:lnSpc>
                <a:spcPts val="2770"/>
              </a:lnSpc>
              <a:spcBef>
                <a:spcPct val="0"/>
              </a:spcBef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11982625" y="2847811"/>
            <a:ext cx="5276675" cy="2830381"/>
            <a:chOff x="0" y="0"/>
            <a:chExt cx="1721972" cy="92365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21972" cy="923657"/>
            </a:xfrm>
            <a:custGeom>
              <a:avLst/>
              <a:gdLst/>
              <a:ahLst/>
              <a:cxnLst/>
              <a:rect r="r" b="b" t="t" l="l"/>
              <a:pathLst>
                <a:path h="923657" w="1721972">
                  <a:moveTo>
                    <a:pt x="22008" y="0"/>
                  </a:moveTo>
                  <a:lnTo>
                    <a:pt x="1699964" y="0"/>
                  </a:lnTo>
                  <a:cubicBezTo>
                    <a:pt x="1705801" y="0"/>
                    <a:pt x="1711399" y="2319"/>
                    <a:pt x="1715526" y="6446"/>
                  </a:cubicBezTo>
                  <a:cubicBezTo>
                    <a:pt x="1719654" y="10573"/>
                    <a:pt x="1721972" y="16171"/>
                    <a:pt x="1721972" y="22008"/>
                  </a:cubicBezTo>
                  <a:lnTo>
                    <a:pt x="1721972" y="901649"/>
                  </a:lnTo>
                  <a:cubicBezTo>
                    <a:pt x="1721972" y="907486"/>
                    <a:pt x="1719654" y="913084"/>
                    <a:pt x="1715526" y="917211"/>
                  </a:cubicBezTo>
                  <a:cubicBezTo>
                    <a:pt x="1711399" y="921338"/>
                    <a:pt x="1705801" y="923657"/>
                    <a:pt x="1699964" y="923657"/>
                  </a:cubicBezTo>
                  <a:lnTo>
                    <a:pt x="22008" y="923657"/>
                  </a:lnTo>
                  <a:cubicBezTo>
                    <a:pt x="16171" y="923657"/>
                    <a:pt x="10573" y="921338"/>
                    <a:pt x="6446" y="917211"/>
                  </a:cubicBezTo>
                  <a:cubicBezTo>
                    <a:pt x="2319" y="913084"/>
                    <a:pt x="0" y="907486"/>
                    <a:pt x="0" y="901649"/>
                  </a:cubicBezTo>
                  <a:lnTo>
                    <a:pt x="0" y="22008"/>
                  </a:lnTo>
                  <a:cubicBezTo>
                    <a:pt x="0" y="16171"/>
                    <a:pt x="2319" y="10573"/>
                    <a:pt x="6446" y="6446"/>
                  </a:cubicBezTo>
                  <a:cubicBezTo>
                    <a:pt x="10573" y="2319"/>
                    <a:pt x="16171" y="0"/>
                    <a:pt x="22008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721972" cy="961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3745587" y="3057361"/>
            <a:ext cx="1750752" cy="123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74"/>
              </a:lnSpc>
              <a:spcBef>
                <a:spcPct val="0"/>
              </a:spcBef>
            </a:pPr>
            <a:r>
              <a:rPr lang="en-US" sz="9556" spc="-917" strike="noStrike" u="none">
                <a:solidFill>
                  <a:srgbClr val="156669"/>
                </a:solidFill>
                <a:latin typeface="Public Sans"/>
              </a:rPr>
              <a:t>03.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642100" y="4180866"/>
            <a:ext cx="3957725" cy="1736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4"/>
              </a:lnSpc>
            </a:pPr>
            <a:r>
              <a:rPr lang="en-US" sz="1696">
                <a:solidFill>
                  <a:srgbClr val="156669"/>
                </a:solidFill>
                <a:latin typeface="Agrandir Medium"/>
              </a:rPr>
              <a:t>Addressing ethical and privacy concerns related to the use of patient data and AI algorithms in healthcare.</a:t>
            </a:r>
          </a:p>
          <a:p>
            <a:pPr algn="ctr" marL="0" indent="0" lvl="0">
              <a:lnSpc>
                <a:spcPts val="2764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781738" y="1209675"/>
            <a:ext cx="15098776" cy="1034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79"/>
              </a:lnSpc>
            </a:pPr>
            <a:r>
              <a:rPr lang="en-US" sz="7999">
                <a:solidFill>
                  <a:srgbClr val="156669"/>
                </a:solidFill>
                <a:latin typeface="Anonymous Pro Bold"/>
              </a:rPr>
              <a:t>Challenges Anticipated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3767619" y="6278266"/>
            <a:ext cx="5276675" cy="2844994"/>
            <a:chOff x="0" y="0"/>
            <a:chExt cx="1721972" cy="92842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721972" cy="928426"/>
            </a:xfrm>
            <a:custGeom>
              <a:avLst/>
              <a:gdLst/>
              <a:ahLst/>
              <a:cxnLst/>
              <a:rect r="r" b="b" t="t" l="l"/>
              <a:pathLst>
                <a:path h="928426" w="1721972">
                  <a:moveTo>
                    <a:pt x="22008" y="0"/>
                  </a:moveTo>
                  <a:lnTo>
                    <a:pt x="1699964" y="0"/>
                  </a:lnTo>
                  <a:cubicBezTo>
                    <a:pt x="1705801" y="0"/>
                    <a:pt x="1711399" y="2319"/>
                    <a:pt x="1715526" y="6446"/>
                  </a:cubicBezTo>
                  <a:cubicBezTo>
                    <a:pt x="1719654" y="10573"/>
                    <a:pt x="1721972" y="16171"/>
                    <a:pt x="1721972" y="22008"/>
                  </a:cubicBezTo>
                  <a:lnTo>
                    <a:pt x="1721972" y="906418"/>
                  </a:lnTo>
                  <a:cubicBezTo>
                    <a:pt x="1721972" y="912255"/>
                    <a:pt x="1719654" y="917852"/>
                    <a:pt x="1715526" y="921980"/>
                  </a:cubicBezTo>
                  <a:cubicBezTo>
                    <a:pt x="1711399" y="926107"/>
                    <a:pt x="1705801" y="928426"/>
                    <a:pt x="1699964" y="928426"/>
                  </a:cubicBezTo>
                  <a:lnTo>
                    <a:pt x="22008" y="928426"/>
                  </a:lnTo>
                  <a:cubicBezTo>
                    <a:pt x="16171" y="928426"/>
                    <a:pt x="10573" y="926107"/>
                    <a:pt x="6446" y="921980"/>
                  </a:cubicBezTo>
                  <a:cubicBezTo>
                    <a:pt x="2319" y="917852"/>
                    <a:pt x="0" y="912255"/>
                    <a:pt x="0" y="906418"/>
                  </a:cubicBezTo>
                  <a:lnTo>
                    <a:pt x="0" y="22008"/>
                  </a:lnTo>
                  <a:cubicBezTo>
                    <a:pt x="0" y="16171"/>
                    <a:pt x="2319" y="10573"/>
                    <a:pt x="6446" y="6446"/>
                  </a:cubicBezTo>
                  <a:cubicBezTo>
                    <a:pt x="10573" y="2319"/>
                    <a:pt x="16171" y="0"/>
                    <a:pt x="22008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1721972" cy="9665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243756" y="6296753"/>
            <a:ext cx="5276675" cy="2826507"/>
            <a:chOff x="0" y="0"/>
            <a:chExt cx="1721972" cy="92239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721972" cy="922393"/>
            </a:xfrm>
            <a:custGeom>
              <a:avLst/>
              <a:gdLst/>
              <a:ahLst/>
              <a:cxnLst/>
              <a:rect r="r" b="b" t="t" l="l"/>
              <a:pathLst>
                <a:path h="922393" w="1721972">
                  <a:moveTo>
                    <a:pt x="22008" y="0"/>
                  </a:moveTo>
                  <a:lnTo>
                    <a:pt x="1699964" y="0"/>
                  </a:lnTo>
                  <a:cubicBezTo>
                    <a:pt x="1705801" y="0"/>
                    <a:pt x="1711399" y="2319"/>
                    <a:pt x="1715526" y="6446"/>
                  </a:cubicBezTo>
                  <a:cubicBezTo>
                    <a:pt x="1719654" y="10573"/>
                    <a:pt x="1721972" y="16171"/>
                    <a:pt x="1721972" y="22008"/>
                  </a:cubicBezTo>
                  <a:lnTo>
                    <a:pt x="1721972" y="900385"/>
                  </a:lnTo>
                  <a:cubicBezTo>
                    <a:pt x="1721972" y="912540"/>
                    <a:pt x="1712119" y="922393"/>
                    <a:pt x="1699964" y="922393"/>
                  </a:cubicBezTo>
                  <a:lnTo>
                    <a:pt x="22008" y="922393"/>
                  </a:lnTo>
                  <a:cubicBezTo>
                    <a:pt x="16171" y="922393"/>
                    <a:pt x="10573" y="920074"/>
                    <a:pt x="6446" y="915947"/>
                  </a:cubicBezTo>
                  <a:cubicBezTo>
                    <a:pt x="2319" y="911820"/>
                    <a:pt x="0" y="906222"/>
                    <a:pt x="0" y="900385"/>
                  </a:cubicBezTo>
                  <a:lnTo>
                    <a:pt x="0" y="22008"/>
                  </a:lnTo>
                  <a:cubicBezTo>
                    <a:pt x="0" y="16171"/>
                    <a:pt x="2319" y="10573"/>
                    <a:pt x="6446" y="6446"/>
                  </a:cubicBezTo>
                  <a:cubicBezTo>
                    <a:pt x="10573" y="2319"/>
                    <a:pt x="16171" y="0"/>
                    <a:pt x="22008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721972" cy="9604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5530581" y="6506303"/>
            <a:ext cx="1750752" cy="123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74"/>
              </a:lnSpc>
              <a:spcBef>
                <a:spcPct val="0"/>
              </a:spcBef>
            </a:pPr>
            <a:r>
              <a:rPr lang="en-US" sz="9556" spc="-917" strike="noStrike" u="none">
                <a:solidFill>
                  <a:srgbClr val="156669"/>
                </a:solidFill>
                <a:latin typeface="Public Sans"/>
              </a:rPr>
              <a:t>04.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029324" y="6506303"/>
            <a:ext cx="1750752" cy="123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74"/>
              </a:lnSpc>
              <a:spcBef>
                <a:spcPct val="0"/>
              </a:spcBef>
            </a:pPr>
            <a:r>
              <a:rPr lang="en-US" sz="9556" spc="-917" strike="noStrike" u="none">
                <a:solidFill>
                  <a:srgbClr val="156669"/>
                </a:solidFill>
                <a:latin typeface="Public Sans"/>
              </a:rPr>
              <a:t>05.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520657" y="7611322"/>
            <a:ext cx="3770599" cy="139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0"/>
              </a:lnSpc>
            </a:pPr>
            <a:r>
              <a:rPr lang="en-US" sz="1699">
                <a:solidFill>
                  <a:srgbClr val="156669"/>
                </a:solidFill>
                <a:latin typeface="Agrandir Medium"/>
              </a:rPr>
              <a:t>Integrating the software tool into existing healthcare infrastructure and workflows.</a:t>
            </a:r>
          </a:p>
          <a:p>
            <a:pPr algn="ctr" marL="0" indent="0" lvl="0">
              <a:lnSpc>
                <a:spcPts val="2770"/>
              </a:lnSpc>
              <a:spcBef>
                <a:spcPct val="0"/>
              </a:spcBef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0019401" y="7586463"/>
            <a:ext cx="3770599" cy="1735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0"/>
              </a:lnSpc>
            </a:pPr>
            <a:r>
              <a:rPr lang="en-US" sz="1699">
                <a:solidFill>
                  <a:srgbClr val="156669"/>
                </a:solidFill>
                <a:latin typeface="Agrandir Medium"/>
              </a:rPr>
              <a:t>Providing adequate training and support for healthcare providers to effectively utilize the AI-based tool in clinical practice.</a:t>
            </a:r>
          </a:p>
          <a:p>
            <a:pPr algn="ctr" marL="0" indent="0" lvl="0">
              <a:lnSpc>
                <a:spcPts val="277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1406" y="302221"/>
            <a:ext cx="17625189" cy="9682557"/>
            <a:chOff x="0" y="0"/>
            <a:chExt cx="4642025" cy="25501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42025" cy="2550139"/>
            </a:xfrm>
            <a:custGeom>
              <a:avLst/>
              <a:gdLst/>
              <a:ahLst/>
              <a:cxnLst/>
              <a:rect r="r" b="b" t="t" l="l"/>
              <a:pathLst>
                <a:path h="2550139" w="4642025">
                  <a:moveTo>
                    <a:pt x="0" y="0"/>
                  </a:moveTo>
                  <a:lnTo>
                    <a:pt x="4642025" y="0"/>
                  </a:lnTo>
                  <a:lnTo>
                    <a:pt x="4642025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642025" cy="2578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327912" y="2829562"/>
            <a:ext cx="13749423" cy="560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"Automated Dermatological Diagnosis: Hype or Reality?" by GielisHeerkens et al.</a:t>
            </a:r>
          </a:p>
          <a:p>
            <a:pPr algn="just"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"Artificial Intelligence in Dermatology: A Primer" by SagiShpigelman et al.</a:t>
            </a:r>
          </a:p>
          <a:p>
            <a:pPr algn="just"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"A Deep Learning System for Differential Diagnosis of Dermatological Diseases" by Yuan Cao et al.</a:t>
            </a:r>
          </a:p>
          <a:p>
            <a:pPr algn="just"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"Evaluation of a Deep Learning-Based System for Skin Disease Diagnosis in Comparison with Clinical Human Evaluations" by Andre Esteva et al.</a:t>
            </a:r>
          </a:p>
          <a:p>
            <a:pPr algn="just" marL="647700" indent="-323850" lvl="1">
              <a:lnSpc>
                <a:spcPts val="4890"/>
              </a:lnSpc>
              <a:buFont typeface="Arial"/>
              <a:buChar char="•"/>
            </a:pPr>
            <a:r>
              <a:rPr lang="en-US" sz="3000">
                <a:solidFill>
                  <a:srgbClr val="156669"/>
                </a:solidFill>
                <a:latin typeface="Agrandir"/>
              </a:rPr>
              <a:t>"Dermatologist-level classification of skin cancer with deep neural networks" by Andre Esteva et al.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81738" y="1209675"/>
            <a:ext cx="15098776" cy="1034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79"/>
              </a:lnSpc>
            </a:pPr>
            <a:r>
              <a:rPr lang="en-US" sz="7999">
                <a:solidFill>
                  <a:srgbClr val="156669"/>
                </a:solidFill>
                <a:latin typeface="Anonymous Pro Bold"/>
              </a:rPr>
              <a:t>Research Papers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DAF9OjH1Stc</dc:identifier>
  <dcterms:modified xsi:type="dcterms:W3CDTF">2011-08-01T06:04:30Z</dcterms:modified>
  <cp:revision>1</cp:revision>
  <dc:title>Mini Project</dc:title>
</cp:coreProperties>
</file>

<file path=docProps/thumbnail.jpeg>
</file>